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5" r:id="rId2"/>
    <p:sldId id="296" r:id="rId3"/>
    <p:sldId id="297" r:id="rId4"/>
    <p:sldId id="298" r:id="rId5"/>
    <p:sldId id="299" r:id="rId6"/>
    <p:sldId id="300" r:id="rId7"/>
    <p:sldId id="301" r:id="rId8"/>
    <p:sldId id="302" r:id="rId9"/>
    <p:sldId id="303" r:id="rId10"/>
    <p:sldId id="304" r:id="rId11"/>
    <p:sldId id="305" r:id="rId1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735" autoAdjust="0"/>
    <p:restoredTop sz="94660"/>
  </p:normalViewPr>
  <p:slideViewPr>
    <p:cSldViewPr>
      <p:cViewPr varScale="1">
        <p:scale>
          <a:sx n="73" d="100"/>
          <a:sy n="73" d="100"/>
        </p:scale>
        <p:origin x="-106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83543A-B875-409D-A817-2F22C009F1BC}" type="datetimeFigureOut">
              <a:rPr lang="fr-FR" smtClean="0"/>
              <a:pPr/>
              <a:t>29/12/2020</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DA457E-ED4E-4E72-8FD4-047F9510797C}"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093976"/>
          </a:xfrm>
          <a:prstGeom prst="rect">
            <a:avLst/>
          </a:prstGeom>
        </p:spPr>
        <p:txBody>
          <a:bodyPr wrap="square">
            <a:spAutoFit/>
          </a:bodyPr>
          <a:lstStyle/>
          <a:p>
            <a:r>
              <a:rPr lang="fr-FR" sz="2600" b="1" dirty="0" smtClean="0"/>
              <a:t>Texte 17 – Une fiche de fabrication (3) </a:t>
            </a:r>
          </a:p>
          <a:p>
            <a:r>
              <a:rPr lang="fr-FR" sz="2600" b="1" dirty="0" smtClean="0"/>
              <a:t>Pour réaliser une clepsydre </a:t>
            </a:r>
          </a:p>
          <a:p>
            <a:r>
              <a:rPr lang="fr-FR" sz="2600" dirty="0" smtClean="0"/>
              <a:t>Nous prenons le </a:t>
            </a:r>
            <a:r>
              <a:rPr lang="fr-FR" sz="2600" dirty="0" smtClean="0"/>
              <a:t>matériel nécessaire. </a:t>
            </a:r>
          </a:p>
          <a:p>
            <a:r>
              <a:rPr lang="fr-FR" sz="2600" dirty="0" smtClean="0"/>
              <a:t>1. Nous vernissons l’intérieur des pots. Puis nous décorons ces pots avec de la peinture. </a:t>
            </a:r>
          </a:p>
          <a:p>
            <a:r>
              <a:rPr lang="fr-FR" sz="2600" dirty="0" smtClean="0"/>
              <a:t>2. Nous collons les bouchons au fond des pots. Avec l’épingle, nous perçons le bouchon collé dans le petit pot, au centre. Nous ne faisons pas un trou trop gros car l’eau ne doit pas s’écouler trop vite. </a:t>
            </a:r>
          </a:p>
          <a:p>
            <a:r>
              <a:rPr lang="fr-FR" sz="2600" dirty="0" smtClean="0"/>
              <a:t>3. Nous traçons un trait noir vertical dans le petit pot. Nous posons ce pot sur l’autre, en utilisant les morceaux de bois. Nous le remplissons d’eau. </a:t>
            </a:r>
          </a:p>
          <a:p>
            <a:r>
              <a:rPr lang="fr-FR" sz="2600" dirty="0" smtClean="0"/>
              <a:t>4. Enfin, à l’aide de notre montre, nous marquons le niveau de l’eau, avec le feutre, toutes les demi-heures au fur et à mesure que l’eau s’écoule.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093976"/>
          </a:xfrm>
          <a:prstGeom prst="rect">
            <a:avLst/>
          </a:prstGeom>
        </p:spPr>
        <p:txBody>
          <a:bodyPr wrap="square">
            <a:spAutoFit/>
          </a:bodyPr>
          <a:lstStyle/>
          <a:p>
            <a:r>
              <a:rPr lang="fr-FR" sz="2600" b="1" dirty="0" smtClean="0"/>
              <a:t>Texte 17 – Une fiche de fabrication (3) </a:t>
            </a:r>
          </a:p>
          <a:p>
            <a:r>
              <a:rPr lang="fr-FR" sz="2600" b="1" dirty="0" smtClean="0"/>
              <a:t>Pour réaliser une clepsydre </a:t>
            </a:r>
          </a:p>
          <a:p>
            <a:r>
              <a:rPr lang="fr-FR" sz="2600" b="1" dirty="0" smtClean="0">
                <a:solidFill>
                  <a:srgbClr val="0070C0"/>
                </a:solidFill>
              </a:rPr>
              <a:t>Nous</a:t>
            </a:r>
            <a:r>
              <a:rPr lang="fr-FR" sz="2600" dirty="0" smtClean="0"/>
              <a:t> </a:t>
            </a:r>
            <a:r>
              <a:rPr lang="fr-FR" sz="2600" b="1" dirty="0" smtClean="0">
                <a:solidFill>
                  <a:srgbClr val="FF0000"/>
                </a:solidFill>
              </a:rPr>
              <a:t>avons pris </a:t>
            </a:r>
            <a:r>
              <a:rPr lang="fr-FR" sz="2600" dirty="0" smtClean="0"/>
              <a:t>le </a:t>
            </a:r>
            <a:r>
              <a:rPr lang="fr-FR" sz="2600" dirty="0" smtClean="0"/>
              <a:t>matériel nécessaire. </a:t>
            </a:r>
          </a:p>
          <a:p>
            <a:r>
              <a:rPr lang="fr-FR" sz="2600" dirty="0" smtClean="0"/>
              <a:t>1. </a:t>
            </a:r>
            <a:r>
              <a:rPr lang="fr-FR" sz="2600" b="1" dirty="0" smtClean="0">
                <a:solidFill>
                  <a:srgbClr val="0070C0"/>
                </a:solidFill>
              </a:rPr>
              <a:t>Nous</a:t>
            </a:r>
            <a:r>
              <a:rPr lang="fr-FR" sz="2600" dirty="0" smtClean="0"/>
              <a:t> </a:t>
            </a:r>
            <a:r>
              <a:rPr lang="fr-FR" sz="2600" b="1" dirty="0" smtClean="0">
                <a:solidFill>
                  <a:srgbClr val="FF0000"/>
                </a:solidFill>
              </a:rPr>
              <a:t>avons verni </a:t>
            </a:r>
            <a:r>
              <a:rPr lang="fr-FR" sz="2600" dirty="0" smtClean="0"/>
              <a:t>l’intérieur </a:t>
            </a:r>
            <a:r>
              <a:rPr lang="fr-FR" sz="2600" dirty="0" smtClean="0"/>
              <a:t>des pots. Puis </a:t>
            </a:r>
            <a:r>
              <a:rPr lang="fr-FR" sz="2600" b="1" dirty="0" smtClean="0">
                <a:solidFill>
                  <a:srgbClr val="0070C0"/>
                </a:solidFill>
              </a:rPr>
              <a:t>nous</a:t>
            </a:r>
            <a:r>
              <a:rPr lang="fr-FR" sz="2600" dirty="0" smtClean="0"/>
              <a:t> </a:t>
            </a:r>
            <a:r>
              <a:rPr lang="fr-FR" sz="2600" b="1" dirty="0" smtClean="0">
                <a:solidFill>
                  <a:srgbClr val="FF0000"/>
                </a:solidFill>
              </a:rPr>
              <a:t>avons décoré</a:t>
            </a:r>
            <a:r>
              <a:rPr lang="fr-FR" sz="2600" dirty="0" smtClean="0"/>
              <a:t> </a:t>
            </a:r>
            <a:r>
              <a:rPr lang="fr-FR" sz="2600" dirty="0" smtClean="0"/>
              <a:t>ces pots avec de la peinture. </a:t>
            </a:r>
          </a:p>
          <a:p>
            <a:r>
              <a:rPr lang="fr-FR" sz="2600" dirty="0" smtClean="0"/>
              <a:t>2. </a:t>
            </a:r>
            <a:r>
              <a:rPr lang="fr-FR" sz="2600" b="1" dirty="0" smtClean="0">
                <a:solidFill>
                  <a:srgbClr val="0070C0"/>
                </a:solidFill>
              </a:rPr>
              <a:t>Nous</a:t>
            </a:r>
            <a:r>
              <a:rPr lang="fr-FR" sz="2600" dirty="0" smtClean="0"/>
              <a:t> </a:t>
            </a:r>
            <a:r>
              <a:rPr lang="fr-FR" sz="2600" b="1" dirty="0" smtClean="0">
                <a:solidFill>
                  <a:srgbClr val="FF0000"/>
                </a:solidFill>
              </a:rPr>
              <a:t>avons collé </a:t>
            </a:r>
            <a:r>
              <a:rPr lang="fr-FR" sz="2600" dirty="0" smtClean="0"/>
              <a:t>les </a:t>
            </a:r>
            <a:r>
              <a:rPr lang="fr-FR" sz="2600" dirty="0" smtClean="0"/>
              <a:t>bouchons au fond des pots. Avec l’épingle, </a:t>
            </a:r>
            <a:r>
              <a:rPr lang="fr-FR" sz="2600" b="1" dirty="0" smtClean="0">
                <a:solidFill>
                  <a:srgbClr val="0070C0"/>
                </a:solidFill>
              </a:rPr>
              <a:t>nous</a:t>
            </a:r>
            <a:r>
              <a:rPr lang="fr-FR" sz="2600" dirty="0" smtClean="0"/>
              <a:t> </a:t>
            </a:r>
            <a:r>
              <a:rPr lang="fr-FR" sz="2600" b="1" dirty="0" smtClean="0">
                <a:solidFill>
                  <a:srgbClr val="FF0000"/>
                </a:solidFill>
              </a:rPr>
              <a:t>avons percé </a:t>
            </a:r>
            <a:r>
              <a:rPr lang="fr-FR" sz="2600" dirty="0" smtClean="0"/>
              <a:t>le </a:t>
            </a:r>
            <a:r>
              <a:rPr lang="fr-FR" sz="2600" dirty="0" smtClean="0"/>
              <a:t>bouchon collé dans le petit pot, au centre. </a:t>
            </a:r>
            <a:r>
              <a:rPr lang="fr-FR" sz="2600" b="1" dirty="0" smtClean="0">
                <a:solidFill>
                  <a:srgbClr val="0070C0"/>
                </a:solidFill>
              </a:rPr>
              <a:t>Nous</a:t>
            </a:r>
            <a:r>
              <a:rPr lang="fr-FR" sz="2600" dirty="0" smtClean="0"/>
              <a:t> </a:t>
            </a:r>
            <a:r>
              <a:rPr lang="fr-FR" sz="2600" dirty="0" smtClean="0"/>
              <a:t>n’</a:t>
            </a:r>
            <a:r>
              <a:rPr lang="fr-FR" sz="2600" b="1" dirty="0" smtClean="0">
                <a:solidFill>
                  <a:srgbClr val="FF0000"/>
                </a:solidFill>
              </a:rPr>
              <a:t>avons</a:t>
            </a:r>
            <a:r>
              <a:rPr lang="fr-FR" sz="2600" dirty="0" smtClean="0"/>
              <a:t> pas </a:t>
            </a:r>
            <a:r>
              <a:rPr lang="fr-FR" sz="2600" b="1" dirty="0" smtClean="0">
                <a:solidFill>
                  <a:srgbClr val="FF0000"/>
                </a:solidFill>
              </a:rPr>
              <a:t>fait</a:t>
            </a:r>
            <a:r>
              <a:rPr lang="fr-FR" sz="2600" dirty="0" smtClean="0"/>
              <a:t> </a:t>
            </a:r>
            <a:r>
              <a:rPr lang="fr-FR" sz="2600" dirty="0" smtClean="0"/>
              <a:t>un trou trop gros car l’eau ne doit pas s’écouler trop vite. </a:t>
            </a:r>
          </a:p>
          <a:p>
            <a:r>
              <a:rPr lang="fr-FR" sz="2600" dirty="0" smtClean="0"/>
              <a:t>3. </a:t>
            </a:r>
            <a:r>
              <a:rPr lang="fr-FR" sz="2600" b="1" dirty="0" smtClean="0">
                <a:solidFill>
                  <a:srgbClr val="0070C0"/>
                </a:solidFill>
              </a:rPr>
              <a:t>Nous</a:t>
            </a:r>
            <a:r>
              <a:rPr lang="fr-FR" sz="2600" dirty="0" smtClean="0"/>
              <a:t> </a:t>
            </a:r>
            <a:r>
              <a:rPr lang="fr-FR" sz="2600" b="1" dirty="0" smtClean="0">
                <a:solidFill>
                  <a:srgbClr val="FF0000"/>
                </a:solidFill>
              </a:rPr>
              <a:t>avons tracé </a:t>
            </a:r>
            <a:r>
              <a:rPr lang="fr-FR" sz="2600" dirty="0" smtClean="0"/>
              <a:t>un </a:t>
            </a:r>
            <a:r>
              <a:rPr lang="fr-FR" sz="2600" dirty="0" smtClean="0"/>
              <a:t>trait noir vertical dans le petit pot. </a:t>
            </a:r>
            <a:r>
              <a:rPr lang="fr-FR" sz="2600" b="1" dirty="0" smtClean="0">
                <a:solidFill>
                  <a:srgbClr val="0070C0"/>
                </a:solidFill>
              </a:rPr>
              <a:t>Nous</a:t>
            </a:r>
            <a:r>
              <a:rPr lang="fr-FR" sz="2600" dirty="0" smtClean="0"/>
              <a:t> </a:t>
            </a:r>
            <a:r>
              <a:rPr lang="fr-FR" sz="2600" b="1" dirty="0" smtClean="0">
                <a:solidFill>
                  <a:srgbClr val="FF0000"/>
                </a:solidFill>
              </a:rPr>
              <a:t>avons posé </a:t>
            </a:r>
            <a:r>
              <a:rPr lang="fr-FR" sz="2600" dirty="0" smtClean="0"/>
              <a:t>ce </a:t>
            </a:r>
            <a:r>
              <a:rPr lang="fr-FR" sz="2600" dirty="0" smtClean="0"/>
              <a:t>pot sur l’autre, en utilisant les morceaux de bois. </a:t>
            </a:r>
            <a:r>
              <a:rPr lang="fr-FR" sz="2600" b="1" dirty="0" smtClean="0">
                <a:solidFill>
                  <a:srgbClr val="0070C0"/>
                </a:solidFill>
              </a:rPr>
              <a:t>Nous</a:t>
            </a:r>
            <a:r>
              <a:rPr lang="fr-FR" sz="2600" dirty="0" smtClean="0"/>
              <a:t> </a:t>
            </a:r>
            <a:r>
              <a:rPr lang="fr-FR" sz="2600" dirty="0" smtClean="0"/>
              <a:t>l’</a:t>
            </a:r>
            <a:r>
              <a:rPr lang="fr-FR" sz="2600" b="1" dirty="0" smtClean="0">
                <a:solidFill>
                  <a:srgbClr val="FF0000"/>
                </a:solidFill>
              </a:rPr>
              <a:t>avons rempli </a:t>
            </a:r>
            <a:r>
              <a:rPr lang="fr-FR" sz="2600" dirty="0" smtClean="0"/>
              <a:t>d’eau. </a:t>
            </a:r>
          </a:p>
          <a:p>
            <a:r>
              <a:rPr lang="fr-FR" sz="2600" dirty="0" smtClean="0"/>
              <a:t>4. Enfin, à l’aide de notre montre, nous marquons le niveau de l’eau, avec le feutre, toutes les demi-heures au fur et à mesure que l’eau s’écoule.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093976"/>
          </a:xfrm>
          <a:prstGeom prst="rect">
            <a:avLst/>
          </a:prstGeom>
        </p:spPr>
        <p:txBody>
          <a:bodyPr wrap="square">
            <a:spAutoFit/>
          </a:bodyPr>
          <a:lstStyle/>
          <a:p>
            <a:r>
              <a:rPr lang="fr-FR" sz="2600" b="1" dirty="0" smtClean="0"/>
              <a:t>Texte 17 – Une fiche de fabrication (3) </a:t>
            </a:r>
          </a:p>
          <a:p>
            <a:r>
              <a:rPr lang="fr-FR" sz="2600" b="1" dirty="0" smtClean="0"/>
              <a:t>Pour réaliser une clepsydre </a:t>
            </a:r>
          </a:p>
          <a:p>
            <a:r>
              <a:rPr lang="fr-FR" sz="2600" b="1" dirty="0" smtClean="0">
                <a:solidFill>
                  <a:srgbClr val="0070C0"/>
                </a:solidFill>
              </a:rPr>
              <a:t>Nous</a:t>
            </a:r>
            <a:r>
              <a:rPr lang="fr-FR" sz="2600" dirty="0" smtClean="0"/>
              <a:t> </a:t>
            </a:r>
            <a:r>
              <a:rPr lang="fr-FR" sz="2600" b="1" dirty="0" smtClean="0">
                <a:solidFill>
                  <a:srgbClr val="FF0000"/>
                </a:solidFill>
              </a:rPr>
              <a:t>avons pris </a:t>
            </a:r>
            <a:r>
              <a:rPr lang="fr-FR" sz="2600" dirty="0" smtClean="0"/>
              <a:t>le </a:t>
            </a:r>
            <a:r>
              <a:rPr lang="fr-FR" sz="2600" dirty="0" smtClean="0"/>
              <a:t>matériel nécessaire. </a:t>
            </a:r>
          </a:p>
          <a:p>
            <a:r>
              <a:rPr lang="fr-FR" sz="2600" dirty="0" smtClean="0"/>
              <a:t>1. </a:t>
            </a:r>
            <a:r>
              <a:rPr lang="fr-FR" sz="2600" b="1" dirty="0" smtClean="0">
                <a:solidFill>
                  <a:srgbClr val="0070C0"/>
                </a:solidFill>
              </a:rPr>
              <a:t>Nous</a:t>
            </a:r>
            <a:r>
              <a:rPr lang="fr-FR" sz="2600" dirty="0" smtClean="0"/>
              <a:t> </a:t>
            </a:r>
            <a:r>
              <a:rPr lang="fr-FR" sz="2600" b="1" dirty="0" smtClean="0">
                <a:solidFill>
                  <a:srgbClr val="FF0000"/>
                </a:solidFill>
              </a:rPr>
              <a:t>avons verni </a:t>
            </a:r>
            <a:r>
              <a:rPr lang="fr-FR" sz="2600" dirty="0" smtClean="0"/>
              <a:t>l’intérieur </a:t>
            </a:r>
            <a:r>
              <a:rPr lang="fr-FR" sz="2600" dirty="0" smtClean="0"/>
              <a:t>des pots. Puis </a:t>
            </a:r>
            <a:r>
              <a:rPr lang="fr-FR" sz="2600" b="1" dirty="0" smtClean="0">
                <a:solidFill>
                  <a:srgbClr val="0070C0"/>
                </a:solidFill>
              </a:rPr>
              <a:t>nous</a:t>
            </a:r>
            <a:r>
              <a:rPr lang="fr-FR" sz="2600" dirty="0" smtClean="0"/>
              <a:t> </a:t>
            </a:r>
            <a:r>
              <a:rPr lang="fr-FR" sz="2600" b="1" dirty="0" smtClean="0">
                <a:solidFill>
                  <a:srgbClr val="FF0000"/>
                </a:solidFill>
              </a:rPr>
              <a:t>avons décoré</a:t>
            </a:r>
            <a:r>
              <a:rPr lang="fr-FR" sz="2600" dirty="0" smtClean="0"/>
              <a:t> </a:t>
            </a:r>
            <a:r>
              <a:rPr lang="fr-FR" sz="2600" dirty="0" smtClean="0"/>
              <a:t>ces pots avec de la peinture. </a:t>
            </a:r>
          </a:p>
          <a:p>
            <a:r>
              <a:rPr lang="fr-FR" sz="2600" dirty="0" smtClean="0"/>
              <a:t>2. </a:t>
            </a:r>
            <a:r>
              <a:rPr lang="fr-FR" sz="2600" b="1" dirty="0" smtClean="0">
                <a:solidFill>
                  <a:srgbClr val="0070C0"/>
                </a:solidFill>
              </a:rPr>
              <a:t>Nous</a:t>
            </a:r>
            <a:r>
              <a:rPr lang="fr-FR" sz="2600" dirty="0" smtClean="0"/>
              <a:t> </a:t>
            </a:r>
            <a:r>
              <a:rPr lang="fr-FR" sz="2600" b="1" dirty="0" smtClean="0">
                <a:solidFill>
                  <a:srgbClr val="FF0000"/>
                </a:solidFill>
              </a:rPr>
              <a:t>avons collé </a:t>
            </a:r>
            <a:r>
              <a:rPr lang="fr-FR" sz="2600" dirty="0" smtClean="0"/>
              <a:t>les </a:t>
            </a:r>
            <a:r>
              <a:rPr lang="fr-FR" sz="2600" dirty="0" smtClean="0"/>
              <a:t>bouchons au fond des pots. Avec l’épingle, </a:t>
            </a:r>
            <a:r>
              <a:rPr lang="fr-FR" sz="2600" b="1" dirty="0" smtClean="0">
                <a:solidFill>
                  <a:srgbClr val="0070C0"/>
                </a:solidFill>
              </a:rPr>
              <a:t>nous</a:t>
            </a:r>
            <a:r>
              <a:rPr lang="fr-FR" sz="2600" dirty="0" smtClean="0"/>
              <a:t> </a:t>
            </a:r>
            <a:r>
              <a:rPr lang="fr-FR" sz="2600" b="1" dirty="0" smtClean="0">
                <a:solidFill>
                  <a:srgbClr val="FF0000"/>
                </a:solidFill>
              </a:rPr>
              <a:t>avons percé </a:t>
            </a:r>
            <a:r>
              <a:rPr lang="fr-FR" sz="2600" dirty="0" smtClean="0"/>
              <a:t>le </a:t>
            </a:r>
            <a:r>
              <a:rPr lang="fr-FR" sz="2600" dirty="0" smtClean="0"/>
              <a:t>bouchon collé dans le petit pot, au centre. </a:t>
            </a:r>
            <a:r>
              <a:rPr lang="fr-FR" sz="2600" b="1" dirty="0" smtClean="0">
                <a:solidFill>
                  <a:srgbClr val="0070C0"/>
                </a:solidFill>
              </a:rPr>
              <a:t>Nous</a:t>
            </a:r>
            <a:r>
              <a:rPr lang="fr-FR" sz="2600" dirty="0" smtClean="0"/>
              <a:t> </a:t>
            </a:r>
            <a:r>
              <a:rPr lang="fr-FR" sz="2600" dirty="0" smtClean="0"/>
              <a:t>n’</a:t>
            </a:r>
            <a:r>
              <a:rPr lang="fr-FR" sz="2600" b="1" dirty="0" smtClean="0">
                <a:solidFill>
                  <a:srgbClr val="FF0000"/>
                </a:solidFill>
              </a:rPr>
              <a:t>avons</a:t>
            </a:r>
            <a:r>
              <a:rPr lang="fr-FR" sz="2600" dirty="0" smtClean="0"/>
              <a:t> pas </a:t>
            </a:r>
            <a:r>
              <a:rPr lang="fr-FR" sz="2600" b="1" dirty="0" smtClean="0">
                <a:solidFill>
                  <a:srgbClr val="FF0000"/>
                </a:solidFill>
              </a:rPr>
              <a:t>fait</a:t>
            </a:r>
            <a:r>
              <a:rPr lang="fr-FR" sz="2600" dirty="0" smtClean="0"/>
              <a:t> </a:t>
            </a:r>
            <a:r>
              <a:rPr lang="fr-FR" sz="2600" dirty="0" smtClean="0"/>
              <a:t>un trou trop gros car l’eau ne doit pas s’écouler trop vite. </a:t>
            </a:r>
          </a:p>
          <a:p>
            <a:r>
              <a:rPr lang="fr-FR" sz="2600" dirty="0" smtClean="0"/>
              <a:t>3. </a:t>
            </a:r>
            <a:r>
              <a:rPr lang="fr-FR" sz="2600" b="1" dirty="0" smtClean="0">
                <a:solidFill>
                  <a:srgbClr val="0070C0"/>
                </a:solidFill>
              </a:rPr>
              <a:t>Nous</a:t>
            </a:r>
            <a:r>
              <a:rPr lang="fr-FR" sz="2600" dirty="0" smtClean="0"/>
              <a:t> </a:t>
            </a:r>
            <a:r>
              <a:rPr lang="fr-FR" sz="2600" b="1" dirty="0" smtClean="0">
                <a:solidFill>
                  <a:srgbClr val="FF0000"/>
                </a:solidFill>
              </a:rPr>
              <a:t>avons tracé </a:t>
            </a:r>
            <a:r>
              <a:rPr lang="fr-FR" sz="2600" dirty="0" smtClean="0"/>
              <a:t>un </a:t>
            </a:r>
            <a:r>
              <a:rPr lang="fr-FR" sz="2600" dirty="0" smtClean="0"/>
              <a:t>trait noir vertical dans le petit pot. </a:t>
            </a:r>
            <a:r>
              <a:rPr lang="fr-FR" sz="2600" b="1" dirty="0" smtClean="0">
                <a:solidFill>
                  <a:srgbClr val="0070C0"/>
                </a:solidFill>
              </a:rPr>
              <a:t>Nous</a:t>
            </a:r>
            <a:r>
              <a:rPr lang="fr-FR" sz="2600" dirty="0" smtClean="0"/>
              <a:t> </a:t>
            </a:r>
            <a:r>
              <a:rPr lang="fr-FR" sz="2600" b="1" dirty="0" smtClean="0">
                <a:solidFill>
                  <a:srgbClr val="FF0000"/>
                </a:solidFill>
              </a:rPr>
              <a:t>avons posé </a:t>
            </a:r>
            <a:r>
              <a:rPr lang="fr-FR" sz="2600" dirty="0" smtClean="0"/>
              <a:t>ce </a:t>
            </a:r>
            <a:r>
              <a:rPr lang="fr-FR" sz="2600" dirty="0" smtClean="0"/>
              <a:t>pot sur l’autre, en utilisant les morceaux de bois. </a:t>
            </a:r>
            <a:r>
              <a:rPr lang="fr-FR" sz="2600" b="1" dirty="0" smtClean="0">
                <a:solidFill>
                  <a:srgbClr val="0070C0"/>
                </a:solidFill>
              </a:rPr>
              <a:t>Nous</a:t>
            </a:r>
            <a:r>
              <a:rPr lang="fr-FR" sz="2600" dirty="0" smtClean="0"/>
              <a:t> </a:t>
            </a:r>
            <a:r>
              <a:rPr lang="fr-FR" sz="2600" dirty="0" smtClean="0"/>
              <a:t>l’</a:t>
            </a:r>
            <a:r>
              <a:rPr lang="fr-FR" sz="2600" b="1" dirty="0" smtClean="0">
                <a:solidFill>
                  <a:srgbClr val="FF0000"/>
                </a:solidFill>
              </a:rPr>
              <a:t>avons rempli </a:t>
            </a:r>
            <a:r>
              <a:rPr lang="fr-FR" sz="2600" dirty="0" smtClean="0"/>
              <a:t>d’eau. </a:t>
            </a:r>
          </a:p>
          <a:p>
            <a:r>
              <a:rPr lang="fr-FR" sz="2600" dirty="0" smtClean="0"/>
              <a:t>4. Enfin, à l’aide de notre montre, </a:t>
            </a:r>
            <a:r>
              <a:rPr lang="fr-FR" sz="2600" b="1" dirty="0" smtClean="0">
                <a:solidFill>
                  <a:srgbClr val="0070C0"/>
                </a:solidFill>
              </a:rPr>
              <a:t>nous</a:t>
            </a:r>
            <a:r>
              <a:rPr lang="fr-FR" sz="2600" dirty="0" smtClean="0"/>
              <a:t> </a:t>
            </a:r>
            <a:r>
              <a:rPr lang="fr-FR" sz="2600" b="1" dirty="0" smtClean="0">
                <a:solidFill>
                  <a:srgbClr val="FF0000"/>
                </a:solidFill>
              </a:rPr>
              <a:t>avons marqué </a:t>
            </a:r>
            <a:r>
              <a:rPr lang="fr-FR" sz="2600" dirty="0" smtClean="0"/>
              <a:t>le </a:t>
            </a:r>
            <a:r>
              <a:rPr lang="fr-FR" sz="2600" dirty="0" smtClean="0"/>
              <a:t>niveau de l’eau, avec le feutre, toutes les demi-heures au fur et à mesure que l’eau s’écoule.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093976"/>
          </a:xfrm>
          <a:prstGeom prst="rect">
            <a:avLst/>
          </a:prstGeom>
        </p:spPr>
        <p:txBody>
          <a:bodyPr wrap="square">
            <a:spAutoFit/>
          </a:bodyPr>
          <a:lstStyle/>
          <a:p>
            <a:r>
              <a:rPr lang="fr-FR" sz="2600" b="1" dirty="0" smtClean="0"/>
              <a:t>Texte 17 – Une fiche de fabrication (3) </a:t>
            </a:r>
          </a:p>
          <a:p>
            <a:r>
              <a:rPr lang="fr-FR" sz="2600" b="1" dirty="0" smtClean="0"/>
              <a:t>Pour réaliser une clepsydre </a:t>
            </a:r>
          </a:p>
          <a:p>
            <a:r>
              <a:rPr lang="fr-FR" sz="2600" b="1" dirty="0" smtClean="0">
                <a:solidFill>
                  <a:srgbClr val="0070C0"/>
                </a:solidFill>
              </a:rPr>
              <a:t>Nous</a:t>
            </a:r>
            <a:r>
              <a:rPr lang="fr-FR" sz="2600" dirty="0" smtClean="0"/>
              <a:t> </a:t>
            </a:r>
            <a:r>
              <a:rPr lang="fr-FR" sz="2600" b="1" dirty="0" smtClean="0">
                <a:solidFill>
                  <a:srgbClr val="FF0000"/>
                </a:solidFill>
              </a:rPr>
              <a:t>avons pris </a:t>
            </a:r>
            <a:r>
              <a:rPr lang="fr-FR" sz="2600" dirty="0" smtClean="0"/>
              <a:t>le </a:t>
            </a:r>
            <a:r>
              <a:rPr lang="fr-FR" sz="2600" dirty="0" smtClean="0"/>
              <a:t>matériel nécessaire. </a:t>
            </a:r>
          </a:p>
          <a:p>
            <a:r>
              <a:rPr lang="fr-FR" sz="2600" dirty="0" smtClean="0"/>
              <a:t>1. Nous vernissons l’intérieur des pots. Puis nous décorons ces pots avec de la peinture. </a:t>
            </a:r>
          </a:p>
          <a:p>
            <a:r>
              <a:rPr lang="fr-FR" sz="2600" dirty="0" smtClean="0"/>
              <a:t>2. Nous collons les bouchons au fond des pots. Avec l’épingle, nous perçons le bouchon collé dans le petit pot, au centre. Nous ne faisons pas un trou trop gros car l’eau ne doit pas s’écouler trop vite. </a:t>
            </a:r>
          </a:p>
          <a:p>
            <a:r>
              <a:rPr lang="fr-FR" sz="2600" dirty="0" smtClean="0"/>
              <a:t>3. Nous traçons un trait noir vertical dans le petit pot. Nous posons ce pot sur l’autre, en utilisant les morceaux de bois. Nous le remplissons d’eau. </a:t>
            </a:r>
          </a:p>
          <a:p>
            <a:r>
              <a:rPr lang="fr-FR" sz="2600" dirty="0" smtClean="0"/>
              <a:t>4. Enfin, à l’aide de notre montre, nous marquons le niveau de l’eau, avec le feutre, toutes les demi-heures au fur et à mesure que l’eau s’écoule.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093976"/>
          </a:xfrm>
          <a:prstGeom prst="rect">
            <a:avLst/>
          </a:prstGeom>
        </p:spPr>
        <p:txBody>
          <a:bodyPr wrap="square">
            <a:spAutoFit/>
          </a:bodyPr>
          <a:lstStyle/>
          <a:p>
            <a:r>
              <a:rPr lang="fr-FR" sz="2600" b="1" dirty="0" smtClean="0"/>
              <a:t>Texte 17 – Une fiche de fabrication (3) </a:t>
            </a:r>
          </a:p>
          <a:p>
            <a:r>
              <a:rPr lang="fr-FR" sz="2600" b="1" dirty="0" smtClean="0"/>
              <a:t>Pour réaliser une clepsydre </a:t>
            </a:r>
          </a:p>
          <a:p>
            <a:r>
              <a:rPr lang="fr-FR" sz="2600" b="1" dirty="0" smtClean="0">
                <a:solidFill>
                  <a:srgbClr val="0070C0"/>
                </a:solidFill>
              </a:rPr>
              <a:t>Nous</a:t>
            </a:r>
            <a:r>
              <a:rPr lang="fr-FR" sz="2600" dirty="0" smtClean="0"/>
              <a:t> </a:t>
            </a:r>
            <a:r>
              <a:rPr lang="fr-FR" sz="2600" b="1" dirty="0" smtClean="0">
                <a:solidFill>
                  <a:srgbClr val="FF0000"/>
                </a:solidFill>
              </a:rPr>
              <a:t>avons pris </a:t>
            </a:r>
            <a:r>
              <a:rPr lang="fr-FR" sz="2600" dirty="0" smtClean="0"/>
              <a:t>le </a:t>
            </a:r>
            <a:r>
              <a:rPr lang="fr-FR" sz="2600" dirty="0" smtClean="0"/>
              <a:t>matériel nécessaire. </a:t>
            </a:r>
          </a:p>
          <a:p>
            <a:r>
              <a:rPr lang="fr-FR" sz="2600" dirty="0" smtClean="0"/>
              <a:t>1. </a:t>
            </a:r>
            <a:r>
              <a:rPr lang="fr-FR" sz="2600" b="1" dirty="0" smtClean="0">
                <a:solidFill>
                  <a:srgbClr val="0070C0"/>
                </a:solidFill>
              </a:rPr>
              <a:t>Nous</a:t>
            </a:r>
            <a:r>
              <a:rPr lang="fr-FR" sz="2600" dirty="0" smtClean="0"/>
              <a:t> </a:t>
            </a:r>
            <a:r>
              <a:rPr lang="fr-FR" sz="2600" b="1" dirty="0" smtClean="0">
                <a:solidFill>
                  <a:srgbClr val="FF0000"/>
                </a:solidFill>
              </a:rPr>
              <a:t>avons verni </a:t>
            </a:r>
            <a:r>
              <a:rPr lang="fr-FR" sz="2600" dirty="0" smtClean="0"/>
              <a:t>l’intérieur </a:t>
            </a:r>
            <a:r>
              <a:rPr lang="fr-FR" sz="2600" dirty="0" smtClean="0"/>
              <a:t>des pots. Puis nous décorons ces pots avec de la peinture. </a:t>
            </a:r>
          </a:p>
          <a:p>
            <a:r>
              <a:rPr lang="fr-FR" sz="2600" dirty="0" smtClean="0"/>
              <a:t>2. Nous collons les bouchons au fond des pots. Avec l’épingle, nous perçons le bouchon collé dans le petit pot, au centre. Nous ne faisons pas un trou trop gros car l’eau ne doit pas s’écouler trop vite. </a:t>
            </a:r>
          </a:p>
          <a:p>
            <a:r>
              <a:rPr lang="fr-FR" sz="2600" dirty="0" smtClean="0"/>
              <a:t>3. Nous traçons un trait noir vertical dans le petit pot. Nous posons ce pot sur l’autre, en utilisant les morceaux de bois. Nous le remplissons d’eau. </a:t>
            </a:r>
          </a:p>
          <a:p>
            <a:r>
              <a:rPr lang="fr-FR" sz="2600" dirty="0" smtClean="0"/>
              <a:t>4. Enfin, à l’aide de notre montre, nous marquons le niveau de l’eau, avec le feutre, toutes les demi-heures au fur et à mesure que l’eau s’écoule.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093976"/>
          </a:xfrm>
          <a:prstGeom prst="rect">
            <a:avLst/>
          </a:prstGeom>
        </p:spPr>
        <p:txBody>
          <a:bodyPr wrap="square">
            <a:spAutoFit/>
          </a:bodyPr>
          <a:lstStyle/>
          <a:p>
            <a:r>
              <a:rPr lang="fr-FR" sz="2600" b="1" dirty="0" smtClean="0"/>
              <a:t>Texte 17 – Une fiche de fabrication (3) </a:t>
            </a:r>
          </a:p>
          <a:p>
            <a:r>
              <a:rPr lang="fr-FR" sz="2600" b="1" dirty="0" smtClean="0"/>
              <a:t>Pour réaliser une clepsydre </a:t>
            </a:r>
          </a:p>
          <a:p>
            <a:r>
              <a:rPr lang="fr-FR" sz="2600" b="1" dirty="0" smtClean="0">
                <a:solidFill>
                  <a:srgbClr val="0070C0"/>
                </a:solidFill>
              </a:rPr>
              <a:t>Nous</a:t>
            </a:r>
            <a:r>
              <a:rPr lang="fr-FR" sz="2600" dirty="0" smtClean="0"/>
              <a:t> </a:t>
            </a:r>
            <a:r>
              <a:rPr lang="fr-FR" sz="2600" b="1" dirty="0" smtClean="0">
                <a:solidFill>
                  <a:srgbClr val="FF0000"/>
                </a:solidFill>
              </a:rPr>
              <a:t>avons pris </a:t>
            </a:r>
            <a:r>
              <a:rPr lang="fr-FR" sz="2600" dirty="0" smtClean="0"/>
              <a:t>le </a:t>
            </a:r>
            <a:r>
              <a:rPr lang="fr-FR" sz="2600" dirty="0" smtClean="0"/>
              <a:t>matériel nécessaire. </a:t>
            </a:r>
          </a:p>
          <a:p>
            <a:r>
              <a:rPr lang="fr-FR" sz="2600" dirty="0" smtClean="0"/>
              <a:t>1. </a:t>
            </a:r>
            <a:r>
              <a:rPr lang="fr-FR" sz="2600" b="1" dirty="0" smtClean="0">
                <a:solidFill>
                  <a:srgbClr val="0070C0"/>
                </a:solidFill>
              </a:rPr>
              <a:t>Nous</a:t>
            </a:r>
            <a:r>
              <a:rPr lang="fr-FR" sz="2600" dirty="0" smtClean="0"/>
              <a:t> </a:t>
            </a:r>
            <a:r>
              <a:rPr lang="fr-FR" sz="2600" b="1" dirty="0" smtClean="0">
                <a:solidFill>
                  <a:srgbClr val="FF0000"/>
                </a:solidFill>
              </a:rPr>
              <a:t>avons verni </a:t>
            </a:r>
            <a:r>
              <a:rPr lang="fr-FR" sz="2600" dirty="0" smtClean="0"/>
              <a:t>l’intérieur </a:t>
            </a:r>
            <a:r>
              <a:rPr lang="fr-FR" sz="2600" dirty="0" smtClean="0"/>
              <a:t>des pots. Puis </a:t>
            </a:r>
            <a:r>
              <a:rPr lang="fr-FR" sz="2600" b="1" dirty="0" smtClean="0">
                <a:solidFill>
                  <a:srgbClr val="0070C0"/>
                </a:solidFill>
              </a:rPr>
              <a:t>nous</a:t>
            </a:r>
            <a:r>
              <a:rPr lang="fr-FR" sz="2600" dirty="0" smtClean="0"/>
              <a:t> </a:t>
            </a:r>
            <a:r>
              <a:rPr lang="fr-FR" sz="2600" b="1" dirty="0" smtClean="0">
                <a:solidFill>
                  <a:srgbClr val="FF0000"/>
                </a:solidFill>
              </a:rPr>
              <a:t>avons décoré</a:t>
            </a:r>
            <a:r>
              <a:rPr lang="fr-FR" sz="2600" dirty="0" smtClean="0"/>
              <a:t> </a:t>
            </a:r>
            <a:r>
              <a:rPr lang="fr-FR" sz="2600" dirty="0" smtClean="0"/>
              <a:t>ces pots avec de la peinture. </a:t>
            </a:r>
          </a:p>
          <a:p>
            <a:r>
              <a:rPr lang="fr-FR" sz="2600" dirty="0" smtClean="0"/>
              <a:t>2. Nous collons les bouchons au fond des pots. Avec l’épingle, nous perçons le bouchon collé dans le petit pot, au centre. Nous ne faisons pas un trou trop gros car l’eau ne doit pas s’écouler trop vite. </a:t>
            </a:r>
          </a:p>
          <a:p>
            <a:r>
              <a:rPr lang="fr-FR" sz="2600" dirty="0" smtClean="0"/>
              <a:t>3. Nous traçons un trait noir vertical dans le petit pot. Nous posons ce pot sur l’autre, en utilisant les morceaux de bois. Nous le remplissons d’eau. </a:t>
            </a:r>
          </a:p>
          <a:p>
            <a:r>
              <a:rPr lang="fr-FR" sz="2600" dirty="0" smtClean="0"/>
              <a:t>4. Enfin, à l’aide de notre montre, nous marquons le niveau de l’eau, avec le feutre, toutes les demi-heures au fur et à mesure que l’eau s’écoule.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093976"/>
          </a:xfrm>
          <a:prstGeom prst="rect">
            <a:avLst/>
          </a:prstGeom>
        </p:spPr>
        <p:txBody>
          <a:bodyPr wrap="square">
            <a:spAutoFit/>
          </a:bodyPr>
          <a:lstStyle/>
          <a:p>
            <a:r>
              <a:rPr lang="fr-FR" sz="2600" b="1" dirty="0" smtClean="0"/>
              <a:t>Texte 17 – Une fiche de fabrication (3) </a:t>
            </a:r>
          </a:p>
          <a:p>
            <a:r>
              <a:rPr lang="fr-FR" sz="2600" b="1" dirty="0" smtClean="0"/>
              <a:t>Pour réaliser une clepsydre </a:t>
            </a:r>
          </a:p>
          <a:p>
            <a:r>
              <a:rPr lang="fr-FR" sz="2600" b="1" dirty="0" smtClean="0">
                <a:solidFill>
                  <a:srgbClr val="0070C0"/>
                </a:solidFill>
              </a:rPr>
              <a:t>Nous</a:t>
            </a:r>
            <a:r>
              <a:rPr lang="fr-FR" sz="2600" dirty="0" smtClean="0"/>
              <a:t> </a:t>
            </a:r>
            <a:r>
              <a:rPr lang="fr-FR" sz="2600" b="1" dirty="0" smtClean="0">
                <a:solidFill>
                  <a:srgbClr val="FF0000"/>
                </a:solidFill>
              </a:rPr>
              <a:t>avons pris </a:t>
            </a:r>
            <a:r>
              <a:rPr lang="fr-FR" sz="2600" dirty="0" smtClean="0"/>
              <a:t>le </a:t>
            </a:r>
            <a:r>
              <a:rPr lang="fr-FR" sz="2600" dirty="0" smtClean="0"/>
              <a:t>matériel nécessaire. </a:t>
            </a:r>
          </a:p>
          <a:p>
            <a:r>
              <a:rPr lang="fr-FR" sz="2600" dirty="0" smtClean="0"/>
              <a:t>1. </a:t>
            </a:r>
            <a:r>
              <a:rPr lang="fr-FR" sz="2600" b="1" dirty="0" smtClean="0">
                <a:solidFill>
                  <a:srgbClr val="0070C0"/>
                </a:solidFill>
              </a:rPr>
              <a:t>Nous</a:t>
            </a:r>
            <a:r>
              <a:rPr lang="fr-FR" sz="2600" dirty="0" smtClean="0"/>
              <a:t> </a:t>
            </a:r>
            <a:r>
              <a:rPr lang="fr-FR" sz="2600" b="1" dirty="0" smtClean="0">
                <a:solidFill>
                  <a:srgbClr val="FF0000"/>
                </a:solidFill>
              </a:rPr>
              <a:t>avons verni </a:t>
            </a:r>
            <a:r>
              <a:rPr lang="fr-FR" sz="2600" dirty="0" smtClean="0"/>
              <a:t>l’intérieur </a:t>
            </a:r>
            <a:r>
              <a:rPr lang="fr-FR" sz="2600" dirty="0" smtClean="0"/>
              <a:t>des pots. Puis </a:t>
            </a:r>
            <a:r>
              <a:rPr lang="fr-FR" sz="2600" b="1" dirty="0" smtClean="0">
                <a:solidFill>
                  <a:srgbClr val="0070C0"/>
                </a:solidFill>
              </a:rPr>
              <a:t>nous</a:t>
            </a:r>
            <a:r>
              <a:rPr lang="fr-FR" sz="2600" dirty="0" smtClean="0"/>
              <a:t> </a:t>
            </a:r>
            <a:r>
              <a:rPr lang="fr-FR" sz="2600" b="1" dirty="0" smtClean="0">
                <a:solidFill>
                  <a:srgbClr val="FF0000"/>
                </a:solidFill>
              </a:rPr>
              <a:t>avons décoré</a:t>
            </a:r>
            <a:r>
              <a:rPr lang="fr-FR" sz="2600" dirty="0" smtClean="0"/>
              <a:t> </a:t>
            </a:r>
            <a:r>
              <a:rPr lang="fr-FR" sz="2600" dirty="0" smtClean="0"/>
              <a:t>ces pots avec de la peinture. </a:t>
            </a:r>
          </a:p>
          <a:p>
            <a:r>
              <a:rPr lang="fr-FR" sz="2600" dirty="0" smtClean="0"/>
              <a:t>2. </a:t>
            </a:r>
            <a:r>
              <a:rPr lang="fr-FR" sz="2600" b="1" dirty="0" smtClean="0">
                <a:solidFill>
                  <a:srgbClr val="0070C0"/>
                </a:solidFill>
              </a:rPr>
              <a:t>Nous</a:t>
            </a:r>
            <a:r>
              <a:rPr lang="fr-FR" sz="2600" dirty="0" smtClean="0"/>
              <a:t> </a:t>
            </a:r>
            <a:r>
              <a:rPr lang="fr-FR" sz="2600" b="1" dirty="0" smtClean="0">
                <a:solidFill>
                  <a:srgbClr val="FF0000"/>
                </a:solidFill>
              </a:rPr>
              <a:t>avons collé </a:t>
            </a:r>
            <a:r>
              <a:rPr lang="fr-FR" sz="2600" dirty="0" smtClean="0"/>
              <a:t>les </a:t>
            </a:r>
            <a:r>
              <a:rPr lang="fr-FR" sz="2600" dirty="0" smtClean="0"/>
              <a:t>bouchons au fond des pots. Avec l’épingle, nous perçons le bouchon collé dans le petit pot, au centre. Nous ne faisons pas un trou trop gros car l’eau ne doit pas s’écouler trop vite. </a:t>
            </a:r>
          </a:p>
          <a:p>
            <a:r>
              <a:rPr lang="fr-FR" sz="2600" dirty="0" smtClean="0"/>
              <a:t>3. Nous traçons un trait noir vertical dans le petit pot. Nous posons ce pot sur l’autre, en utilisant les morceaux de bois. Nous le remplissons d’eau. </a:t>
            </a:r>
          </a:p>
          <a:p>
            <a:r>
              <a:rPr lang="fr-FR" sz="2600" dirty="0" smtClean="0"/>
              <a:t>4. Enfin, à l’aide de notre montre, nous marquons le niveau de l’eau, avec le feutre, toutes les demi-heures au fur et à mesure que l’eau s’écoule.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093976"/>
          </a:xfrm>
          <a:prstGeom prst="rect">
            <a:avLst/>
          </a:prstGeom>
        </p:spPr>
        <p:txBody>
          <a:bodyPr wrap="square">
            <a:spAutoFit/>
          </a:bodyPr>
          <a:lstStyle/>
          <a:p>
            <a:r>
              <a:rPr lang="fr-FR" sz="2600" b="1" dirty="0" smtClean="0"/>
              <a:t>Texte 17 – Une fiche de fabrication (3) </a:t>
            </a:r>
          </a:p>
          <a:p>
            <a:r>
              <a:rPr lang="fr-FR" sz="2600" b="1" dirty="0" smtClean="0"/>
              <a:t>Pour réaliser une clepsydre </a:t>
            </a:r>
          </a:p>
          <a:p>
            <a:r>
              <a:rPr lang="fr-FR" sz="2600" b="1" dirty="0" smtClean="0">
                <a:solidFill>
                  <a:srgbClr val="0070C0"/>
                </a:solidFill>
              </a:rPr>
              <a:t>Nous</a:t>
            </a:r>
            <a:r>
              <a:rPr lang="fr-FR" sz="2600" dirty="0" smtClean="0"/>
              <a:t> </a:t>
            </a:r>
            <a:r>
              <a:rPr lang="fr-FR" sz="2600" b="1" dirty="0" smtClean="0">
                <a:solidFill>
                  <a:srgbClr val="FF0000"/>
                </a:solidFill>
              </a:rPr>
              <a:t>avons pris </a:t>
            </a:r>
            <a:r>
              <a:rPr lang="fr-FR" sz="2600" dirty="0" smtClean="0"/>
              <a:t>le </a:t>
            </a:r>
            <a:r>
              <a:rPr lang="fr-FR" sz="2600" dirty="0" smtClean="0"/>
              <a:t>matériel nécessaire. </a:t>
            </a:r>
          </a:p>
          <a:p>
            <a:r>
              <a:rPr lang="fr-FR" sz="2600" dirty="0" smtClean="0"/>
              <a:t>1. </a:t>
            </a:r>
            <a:r>
              <a:rPr lang="fr-FR" sz="2600" b="1" dirty="0" smtClean="0">
                <a:solidFill>
                  <a:srgbClr val="0070C0"/>
                </a:solidFill>
              </a:rPr>
              <a:t>Nous</a:t>
            </a:r>
            <a:r>
              <a:rPr lang="fr-FR" sz="2600" dirty="0" smtClean="0"/>
              <a:t> </a:t>
            </a:r>
            <a:r>
              <a:rPr lang="fr-FR" sz="2600" b="1" dirty="0" smtClean="0">
                <a:solidFill>
                  <a:srgbClr val="FF0000"/>
                </a:solidFill>
              </a:rPr>
              <a:t>avons verni </a:t>
            </a:r>
            <a:r>
              <a:rPr lang="fr-FR" sz="2600" dirty="0" smtClean="0"/>
              <a:t>l’intérieur </a:t>
            </a:r>
            <a:r>
              <a:rPr lang="fr-FR" sz="2600" dirty="0" smtClean="0"/>
              <a:t>des pots. Puis </a:t>
            </a:r>
            <a:r>
              <a:rPr lang="fr-FR" sz="2600" b="1" dirty="0" smtClean="0">
                <a:solidFill>
                  <a:srgbClr val="0070C0"/>
                </a:solidFill>
              </a:rPr>
              <a:t>nous</a:t>
            </a:r>
            <a:r>
              <a:rPr lang="fr-FR" sz="2600" dirty="0" smtClean="0"/>
              <a:t> </a:t>
            </a:r>
            <a:r>
              <a:rPr lang="fr-FR" sz="2600" b="1" dirty="0" smtClean="0">
                <a:solidFill>
                  <a:srgbClr val="FF0000"/>
                </a:solidFill>
              </a:rPr>
              <a:t>avons décoré</a:t>
            </a:r>
            <a:r>
              <a:rPr lang="fr-FR" sz="2600" dirty="0" smtClean="0"/>
              <a:t> </a:t>
            </a:r>
            <a:r>
              <a:rPr lang="fr-FR" sz="2600" dirty="0" smtClean="0"/>
              <a:t>ces pots avec de la peinture. </a:t>
            </a:r>
          </a:p>
          <a:p>
            <a:r>
              <a:rPr lang="fr-FR" sz="2600" dirty="0" smtClean="0"/>
              <a:t>2. </a:t>
            </a:r>
            <a:r>
              <a:rPr lang="fr-FR" sz="2600" b="1" dirty="0" smtClean="0">
                <a:solidFill>
                  <a:srgbClr val="0070C0"/>
                </a:solidFill>
              </a:rPr>
              <a:t>Nous</a:t>
            </a:r>
            <a:r>
              <a:rPr lang="fr-FR" sz="2600" dirty="0" smtClean="0"/>
              <a:t> </a:t>
            </a:r>
            <a:r>
              <a:rPr lang="fr-FR" sz="2600" b="1" dirty="0" smtClean="0">
                <a:solidFill>
                  <a:srgbClr val="FF0000"/>
                </a:solidFill>
              </a:rPr>
              <a:t>avons collé </a:t>
            </a:r>
            <a:r>
              <a:rPr lang="fr-FR" sz="2600" dirty="0" smtClean="0"/>
              <a:t>les </a:t>
            </a:r>
            <a:r>
              <a:rPr lang="fr-FR" sz="2600" dirty="0" smtClean="0"/>
              <a:t>bouchons au fond des pots. Avec l’épingle, </a:t>
            </a:r>
            <a:r>
              <a:rPr lang="fr-FR" sz="2600" b="1" dirty="0" smtClean="0">
                <a:solidFill>
                  <a:srgbClr val="0070C0"/>
                </a:solidFill>
              </a:rPr>
              <a:t>nous</a:t>
            </a:r>
            <a:r>
              <a:rPr lang="fr-FR" sz="2600" dirty="0" smtClean="0"/>
              <a:t> </a:t>
            </a:r>
            <a:r>
              <a:rPr lang="fr-FR" sz="2600" b="1" dirty="0" smtClean="0">
                <a:solidFill>
                  <a:srgbClr val="FF0000"/>
                </a:solidFill>
              </a:rPr>
              <a:t>avons percé </a:t>
            </a:r>
            <a:r>
              <a:rPr lang="fr-FR" sz="2600" dirty="0" smtClean="0"/>
              <a:t>le </a:t>
            </a:r>
            <a:r>
              <a:rPr lang="fr-FR" sz="2600" dirty="0" smtClean="0"/>
              <a:t>bouchon collé dans le petit pot, au centre. Nous ne faisons pas un trou trop gros car l’eau ne doit pas s’écouler trop vite. </a:t>
            </a:r>
          </a:p>
          <a:p>
            <a:r>
              <a:rPr lang="fr-FR" sz="2600" dirty="0" smtClean="0"/>
              <a:t>3. Nous traçons un trait noir vertical dans le petit pot. Nous posons ce pot sur l’autre, en utilisant les morceaux de bois. Nous le remplissons d’eau. </a:t>
            </a:r>
          </a:p>
          <a:p>
            <a:r>
              <a:rPr lang="fr-FR" sz="2600" dirty="0" smtClean="0"/>
              <a:t>4. Enfin, à l’aide de notre montre, nous marquons le niveau de l’eau, avec le feutre, toutes les demi-heures au fur et à mesure que l’eau s’écoule.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093976"/>
          </a:xfrm>
          <a:prstGeom prst="rect">
            <a:avLst/>
          </a:prstGeom>
        </p:spPr>
        <p:txBody>
          <a:bodyPr wrap="square">
            <a:spAutoFit/>
          </a:bodyPr>
          <a:lstStyle/>
          <a:p>
            <a:r>
              <a:rPr lang="fr-FR" sz="2600" b="1" dirty="0" smtClean="0"/>
              <a:t>Texte 17 – Une fiche de fabrication (3) </a:t>
            </a:r>
          </a:p>
          <a:p>
            <a:r>
              <a:rPr lang="fr-FR" sz="2600" b="1" dirty="0" smtClean="0"/>
              <a:t>Pour réaliser une clepsydre </a:t>
            </a:r>
          </a:p>
          <a:p>
            <a:r>
              <a:rPr lang="fr-FR" sz="2600" b="1" dirty="0" smtClean="0">
                <a:solidFill>
                  <a:srgbClr val="0070C0"/>
                </a:solidFill>
              </a:rPr>
              <a:t>Nous</a:t>
            </a:r>
            <a:r>
              <a:rPr lang="fr-FR" sz="2600" dirty="0" smtClean="0"/>
              <a:t> </a:t>
            </a:r>
            <a:r>
              <a:rPr lang="fr-FR" sz="2600" b="1" dirty="0" smtClean="0">
                <a:solidFill>
                  <a:srgbClr val="FF0000"/>
                </a:solidFill>
              </a:rPr>
              <a:t>avons pris </a:t>
            </a:r>
            <a:r>
              <a:rPr lang="fr-FR" sz="2600" dirty="0" smtClean="0"/>
              <a:t>le </a:t>
            </a:r>
            <a:r>
              <a:rPr lang="fr-FR" sz="2600" dirty="0" smtClean="0"/>
              <a:t>matériel nécessaire. </a:t>
            </a:r>
          </a:p>
          <a:p>
            <a:r>
              <a:rPr lang="fr-FR" sz="2600" dirty="0" smtClean="0"/>
              <a:t>1. </a:t>
            </a:r>
            <a:r>
              <a:rPr lang="fr-FR" sz="2600" b="1" dirty="0" smtClean="0">
                <a:solidFill>
                  <a:srgbClr val="0070C0"/>
                </a:solidFill>
              </a:rPr>
              <a:t>Nous</a:t>
            </a:r>
            <a:r>
              <a:rPr lang="fr-FR" sz="2600" dirty="0" smtClean="0"/>
              <a:t> </a:t>
            </a:r>
            <a:r>
              <a:rPr lang="fr-FR" sz="2600" b="1" dirty="0" smtClean="0">
                <a:solidFill>
                  <a:srgbClr val="FF0000"/>
                </a:solidFill>
              </a:rPr>
              <a:t>avons verni </a:t>
            </a:r>
            <a:r>
              <a:rPr lang="fr-FR" sz="2600" dirty="0" smtClean="0"/>
              <a:t>l’intérieur </a:t>
            </a:r>
            <a:r>
              <a:rPr lang="fr-FR" sz="2600" dirty="0" smtClean="0"/>
              <a:t>des pots. Puis </a:t>
            </a:r>
            <a:r>
              <a:rPr lang="fr-FR" sz="2600" b="1" dirty="0" smtClean="0">
                <a:solidFill>
                  <a:srgbClr val="0070C0"/>
                </a:solidFill>
              </a:rPr>
              <a:t>nous</a:t>
            </a:r>
            <a:r>
              <a:rPr lang="fr-FR" sz="2600" dirty="0" smtClean="0"/>
              <a:t> </a:t>
            </a:r>
            <a:r>
              <a:rPr lang="fr-FR" sz="2600" b="1" dirty="0" smtClean="0">
                <a:solidFill>
                  <a:srgbClr val="FF0000"/>
                </a:solidFill>
              </a:rPr>
              <a:t>avons décoré</a:t>
            </a:r>
            <a:r>
              <a:rPr lang="fr-FR" sz="2600" dirty="0" smtClean="0"/>
              <a:t> </a:t>
            </a:r>
            <a:r>
              <a:rPr lang="fr-FR" sz="2600" dirty="0" smtClean="0"/>
              <a:t>ces pots avec de la peinture. </a:t>
            </a:r>
          </a:p>
          <a:p>
            <a:r>
              <a:rPr lang="fr-FR" sz="2600" dirty="0" smtClean="0"/>
              <a:t>2. </a:t>
            </a:r>
            <a:r>
              <a:rPr lang="fr-FR" sz="2600" b="1" dirty="0" smtClean="0">
                <a:solidFill>
                  <a:srgbClr val="0070C0"/>
                </a:solidFill>
              </a:rPr>
              <a:t>Nous</a:t>
            </a:r>
            <a:r>
              <a:rPr lang="fr-FR" sz="2600" dirty="0" smtClean="0"/>
              <a:t> </a:t>
            </a:r>
            <a:r>
              <a:rPr lang="fr-FR" sz="2600" b="1" dirty="0" smtClean="0">
                <a:solidFill>
                  <a:srgbClr val="FF0000"/>
                </a:solidFill>
              </a:rPr>
              <a:t>avons collé </a:t>
            </a:r>
            <a:r>
              <a:rPr lang="fr-FR" sz="2600" dirty="0" smtClean="0"/>
              <a:t>les </a:t>
            </a:r>
            <a:r>
              <a:rPr lang="fr-FR" sz="2600" dirty="0" smtClean="0"/>
              <a:t>bouchons au fond des pots. Avec l’épingle, </a:t>
            </a:r>
            <a:r>
              <a:rPr lang="fr-FR" sz="2600" b="1" dirty="0" smtClean="0">
                <a:solidFill>
                  <a:srgbClr val="0070C0"/>
                </a:solidFill>
              </a:rPr>
              <a:t>nous</a:t>
            </a:r>
            <a:r>
              <a:rPr lang="fr-FR" sz="2600" dirty="0" smtClean="0"/>
              <a:t> </a:t>
            </a:r>
            <a:r>
              <a:rPr lang="fr-FR" sz="2600" b="1" dirty="0" smtClean="0">
                <a:solidFill>
                  <a:srgbClr val="FF0000"/>
                </a:solidFill>
              </a:rPr>
              <a:t>avons percé </a:t>
            </a:r>
            <a:r>
              <a:rPr lang="fr-FR" sz="2600" dirty="0" smtClean="0"/>
              <a:t>le </a:t>
            </a:r>
            <a:r>
              <a:rPr lang="fr-FR" sz="2600" dirty="0" smtClean="0"/>
              <a:t>bouchon collé dans le petit pot, au centre. </a:t>
            </a:r>
            <a:r>
              <a:rPr lang="fr-FR" sz="2600" b="1" dirty="0" smtClean="0">
                <a:solidFill>
                  <a:srgbClr val="0070C0"/>
                </a:solidFill>
              </a:rPr>
              <a:t>Nous</a:t>
            </a:r>
            <a:r>
              <a:rPr lang="fr-FR" sz="2600" dirty="0" smtClean="0"/>
              <a:t> </a:t>
            </a:r>
            <a:r>
              <a:rPr lang="fr-FR" sz="2600" dirty="0" smtClean="0"/>
              <a:t>n’</a:t>
            </a:r>
            <a:r>
              <a:rPr lang="fr-FR" sz="2600" b="1" dirty="0" smtClean="0">
                <a:solidFill>
                  <a:srgbClr val="FF0000"/>
                </a:solidFill>
              </a:rPr>
              <a:t>avons</a:t>
            </a:r>
            <a:r>
              <a:rPr lang="fr-FR" sz="2600" dirty="0" smtClean="0"/>
              <a:t> pas </a:t>
            </a:r>
            <a:r>
              <a:rPr lang="fr-FR" sz="2600" b="1" dirty="0" smtClean="0">
                <a:solidFill>
                  <a:srgbClr val="FF0000"/>
                </a:solidFill>
              </a:rPr>
              <a:t>fait</a:t>
            </a:r>
            <a:r>
              <a:rPr lang="fr-FR" sz="2600" dirty="0" smtClean="0"/>
              <a:t> </a:t>
            </a:r>
            <a:r>
              <a:rPr lang="fr-FR" sz="2600" dirty="0" smtClean="0"/>
              <a:t>un trou trop gros car l’eau ne doit pas s’écouler trop vite. </a:t>
            </a:r>
          </a:p>
          <a:p>
            <a:r>
              <a:rPr lang="fr-FR" sz="2600" dirty="0" smtClean="0"/>
              <a:t>3. Nous traçons un trait noir vertical dans le petit pot. Nous posons ce pot sur l’autre, en utilisant les morceaux de bois. Nous le remplissons d’eau. </a:t>
            </a:r>
          </a:p>
          <a:p>
            <a:r>
              <a:rPr lang="fr-FR" sz="2600" dirty="0" smtClean="0"/>
              <a:t>4. Enfin, à l’aide de notre montre, nous marquons le niveau de l’eau, avec le feutre, toutes les demi-heures au fur et à mesure que l’eau s’écoule.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093976"/>
          </a:xfrm>
          <a:prstGeom prst="rect">
            <a:avLst/>
          </a:prstGeom>
        </p:spPr>
        <p:txBody>
          <a:bodyPr wrap="square">
            <a:spAutoFit/>
          </a:bodyPr>
          <a:lstStyle/>
          <a:p>
            <a:r>
              <a:rPr lang="fr-FR" sz="2600" b="1" dirty="0" smtClean="0"/>
              <a:t>Texte 17 – Une fiche de fabrication (3) </a:t>
            </a:r>
          </a:p>
          <a:p>
            <a:r>
              <a:rPr lang="fr-FR" sz="2600" b="1" dirty="0" smtClean="0"/>
              <a:t>Pour réaliser une clepsydre </a:t>
            </a:r>
          </a:p>
          <a:p>
            <a:r>
              <a:rPr lang="fr-FR" sz="2600" b="1" dirty="0" smtClean="0">
                <a:solidFill>
                  <a:srgbClr val="0070C0"/>
                </a:solidFill>
              </a:rPr>
              <a:t>Nous</a:t>
            </a:r>
            <a:r>
              <a:rPr lang="fr-FR" sz="2600" dirty="0" smtClean="0"/>
              <a:t> </a:t>
            </a:r>
            <a:r>
              <a:rPr lang="fr-FR" sz="2600" b="1" dirty="0" smtClean="0">
                <a:solidFill>
                  <a:srgbClr val="FF0000"/>
                </a:solidFill>
              </a:rPr>
              <a:t>avons pris </a:t>
            </a:r>
            <a:r>
              <a:rPr lang="fr-FR" sz="2600" dirty="0" smtClean="0"/>
              <a:t>le </a:t>
            </a:r>
            <a:r>
              <a:rPr lang="fr-FR" sz="2600" dirty="0" smtClean="0"/>
              <a:t>matériel nécessaire. </a:t>
            </a:r>
          </a:p>
          <a:p>
            <a:r>
              <a:rPr lang="fr-FR" sz="2600" dirty="0" smtClean="0"/>
              <a:t>1. </a:t>
            </a:r>
            <a:r>
              <a:rPr lang="fr-FR" sz="2600" b="1" dirty="0" smtClean="0">
                <a:solidFill>
                  <a:srgbClr val="0070C0"/>
                </a:solidFill>
              </a:rPr>
              <a:t>Nous</a:t>
            </a:r>
            <a:r>
              <a:rPr lang="fr-FR" sz="2600" dirty="0" smtClean="0"/>
              <a:t> </a:t>
            </a:r>
            <a:r>
              <a:rPr lang="fr-FR" sz="2600" b="1" dirty="0" smtClean="0">
                <a:solidFill>
                  <a:srgbClr val="FF0000"/>
                </a:solidFill>
              </a:rPr>
              <a:t>avons verni </a:t>
            </a:r>
            <a:r>
              <a:rPr lang="fr-FR" sz="2600" dirty="0" smtClean="0"/>
              <a:t>l’intérieur </a:t>
            </a:r>
            <a:r>
              <a:rPr lang="fr-FR" sz="2600" dirty="0" smtClean="0"/>
              <a:t>des pots. Puis </a:t>
            </a:r>
            <a:r>
              <a:rPr lang="fr-FR" sz="2600" b="1" dirty="0" smtClean="0">
                <a:solidFill>
                  <a:srgbClr val="0070C0"/>
                </a:solidFill>
              </a:rPr>
              <a:t>nous</a:t>
            </a:r>
            <a:r>
              <a:rPr lang="fr-FR" sz="2600" dirty="0" smtClean="0"/>
              <a:t> </a:t>
            </a:r>
            <a:r>
              <a:rPr lang="fr-FR" sz="2600" b="1" dirty="0" smtClean="0">
                <a:solidFill>
                  <a:srgbClr val="FF0000"/>
                </a:solidFill>
              </a:rPr>
              <a:t>avons décoré</a:t>
            </a:r>
            <a:r>
              <a:rPr lang="fr-FR" sz="2600" dirty="0" smtClean="0"/>
              <a:t> </a:t>
            </a:r>
            <a:r>
              <a:rPr lang="fr-FR" sz="2600" dirty="0" smtClean="0"/>
              <a:t>ces pots avec de la peinture. </a:t>
            </a:r>
          </a:p>
          <a:p>
            <a:r>
              <a:rPr lang="fr-FR" sz="2600" dirty="0" smtClean="0"/>
              <a:t>2. </a:t>
            </a:r>
            <a:r>
              <a:rPr lang="fr-FR" sz="2600" b="1" dirty="0" smtClean="0">
                <a:solidFill>
                  <a:srgbClr val="0070C0"/>
                </a:solidFill>
              </a:rPr>
              <a:t>Nous</a:t>
            </a:r>
            <a:r>
              <a:rPr lang="fr-FR" sz="2600" dirty="0" smtClean="0"/>
              <a:t> </a:t>
            </a:r>
            <a:r>
              <a:rPr lang="fr-FR" sz="2600" b="1" dirty="0" smtClean="0">
                <a:solidFill>
                  <a:srgbClr val="FF0000"/>
                </a:solidFill>
              </a:rPr>
              <a:t>avons collé </a:t>
            </a:r>
            <a:r>
              <a:rPr lang="fr-FR" sz="2600" dirty="0" smtClean="0"/>
              <a:t>les </a:t>
            </a:r>
            <a:r>
              <a:rPr lang="fr-FR" sz="2600" dirty="0" smtClean="0"/>
              <a:t>bouchons au fond des pots. Avec l’épingle, </a:t>
            </a:r>
            <a:r>
              <a:rPr lang="fr-FR" sz="2600" b="1" dirty="0" smtClean="0">
                <a:solidFill>
                  <a:srgbClr val="0070C0"/>
                </a:solidFill>
              </a:rPr>
              <a:t>nous</a:t>
            </a:r>
            <a:r>
              <a:rPr lang="fr-FR" sz="2600" dirty="0" smtClean="0"/>
              <a:t> </a:t>
            </a:r>
            <a:r>
              <a:rPr lang="fr-FR" sz="2600" b="1" dirty="0" smtClean="0">
                <a:solidFill>
                  <a:srgbClr val="FF0000"/>
                </a:solidFill>
              </a:rPr>
              <a:t>avons percé </a:t>
            </a:r>
            <a:r>
              <a:rPr lang="fr-FR" sz="2600" dirty="0" smtClean="0"/>
              <a:t>le </a:t>
            </a:r>
            <a:r>
              <a:rPr lang="fr-FR" sz="2600" dirty="0" smtClean="0"/>
              <a:t>bouchon collé dans le petit pot, au centre. </a:t>
            </a:r>
            <a:r>
              <a:rPr lang="fr-FR" sz="2600" b="1" dirty="0" smtClean="0">
                <a:solidFill>
                  <a:srgbClr val="0070C0"/>
                </a:solidFill>
              </a:rPr>
              <a:t>Nous</a:t>
            </a:r>
            <a:r>
              <a:rPr lang="fr-FR" sz="2600" dirty="0" smtClean="0"/>
              <a:t> </a:t>
            </a:r>
            <a:r>
              <a:rPr lang="fr-FR" sz="2600" dirty="0" smtClean="0"/>
              <a:t>n’</a:t>
            </a:r>
            <a:r>
              <a:rPr lang="fr-FR" sz="2600" b="1" dirty="0" smtClean="0">
                <a:solidFill>
                  <a:srgbClr val="FF0000"/>
                </a:solidFill>
              </a:rPr>
              <a:t>avons</a:t>
            </a:r>
            <a:r>
              <a:rPr lang="fr-FR" sz="2600" dirty="0" smtClean="0"/>
              <a:t> pas </a:t>
            </a:r>
            <a:r>
              <a:rPr lang="fr-FR" sz="2600" b="1" dirty="0" smtClean="0">
                <a:solidFill>
                  <a:srgbClr val="FF0000"/>
                </a:solidFill>
              </a:rPr>
              <a:t>fait</a:t>
            </a:r>
            <a:r>
              <a:rPr lang="fr-FR" sz="2600" dirty="0" smtClean="0"/>
              <a:t> </a:t>
            </a:r>
            <a:r>
              <a:rPr lang="fr-FR" sz="2600" dirty="0" smtClean="0"/>
              <a:t>un trou trop gros car l’eau ne doit pas s’écouler trop vite. </a:t>
            </a:r>
          </a:p>
          <a:p>
            <a:r>
              <a:rPr lang="fr-FR" sz="2600" dirty="0" smtClean="0"/>
              <a:t>3. </a:t>
            </a:r>
            <a:r>
              <a:rPr lang="fr-FR" sz="2600" b="1" dirty="0" smtClean="0">
                <a:solidFill>
                  <a:srgbClr val="0070C0"/>
                </a:solidFill>
              </a:rPr>
              <a:t>Nous</a:t>
            </a:r>
            <a:r>
              <a:rPr lang="fr-FR" sz="2600" dirty="0" smtClean="0"/>
              <a:t> </a:t>
            </a:r>
            <a:r>
              <a:rPr lang="fr-FR" sz="2600" b="1" dirty="0" smtClean="0">
                <a:solidFill>
                  <a:srgbClr val="FF0000"/>
                </a:solidFill>
              </a:rPr>
              <a:t>avons tracé </a:t>
            </a:r>
            <a:r>
              <a:rPr lang="fr-FR" sz="2600" dirty="0" smtClean="0"/>
              <a:t>un </a:t>
            </a:r>
            <a:r>
              <a:rPr lang="fr-FR" sz="2600" dirty="0" smtClean="0"/>
              <a:t>trait noir vertical dans le petit pot. Nous posons ce pot sur l’autre, en utilisant les morceaux de bois. Nous le remplissons d’eau. </a:t>
            </a:r>
          </a:p>
          <a:p>
            <a:r>
              <a:rPr lang="fr-FR" sz="2600" dirty="0" smtClean="0"/>
              <a:t>4. Enfin, à l’aide de notre montre, nous marquons le niveau de l’eau, avec le feutre, toutes les demi-heures au fur et à mesure que l’eau s’écoule.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093976"/>
          </a:xfrm>
          <a:prstGeom prst="rect">
            <a:avLst/>
          </a:prstGeom>
        </p:spPr>
        <p:txBody>
          <a:bodyPr wrap="square">
            <a:spAutoFit/>
          </a:bodyPr>
          <a:lstStyle/>
          <a:p>
            <a:r>
              <a:rPr lang="fr-FR" sz="2600" b="1" dirty="0" smtClean="0"/>
              <a:t>Texte 17 – Une fiche de fabrication (3) </a:t>
            </a:r>
          </a:p>
          <a:p>
            <a:r>
              <a:rPr lang="fr-FR" sz="2600" b="1" dirty="0" smtClean="0"/>
              <a:t>Pour réaliser une clepsydre </a:t>
            </a:r>
          </a:p>
          <a:p>
            <a:r>
              <a:rPr lang="fr-FR" sz="2600" b="1" dirty="0" smtClean="0">
                <a:solidFill>
                  <a:srgbClr val="0070C0"/>
                </a:solidFill>
              </a:rPr>
              <a:t>Nous</a:t>
            </a:r>
            <a:r>
              <a:rPr lang="fr-FR" sz="2600" dirty="0" smtClean="0"/>
              <a:t> </a:t>
            </a:r>
            <a:r>
              <a:rPr lang="fr-FR" sz="2600" b="1" dirty="0" smtClean="0">
                <a:solidFill>
                  <a:srgbClr val="FF0000"/>
                </a:solidFill>
              </a:rPr>
              <a:t>avons pris </a:t>
            </a:r>
            <a:r>
              <a:rPr lang="fr-FR" sz="2600" dirty="0" smtClean="0"/>
              <a:t>le </a:t>
            </a:r>
            <a:r>
              <a:rPr lang="fr-FR" sz="2600" dirty="0" smtClean="0"/>
              <a:t>matériel nécessaire. </a:t>
            </a:r>
          </a:p>
          <a:p>
            <a:r>
              <a:rPr lang="fr-FR" sz="2600" dirty="0" smtClean="0"/>
              <a:t>1. </a:t>
            </a:r>
            <a:r>
              <a:rPr lang="fr-FR" sz="2600" b="1" dirty="0" smtClean="0">
                <a:solidFill>
                  <a:srgbClr val="0070C0"/>
                </a:solidFill>
              </a:rPr>
              <a:t>Nous</a:t>
            </a:r>
            <a:r>
              <a:rPr lang="fr-FR" sz="2600" dirty="0" smtClean="0"/>
              <a:t> </a:t>
            </a:r>
            <a:r>
              <a:rPr lang="fr-FR" sz="2600" b="1" dirty="0" smtClean="0">
                <a:solidFill>
                  <a:srgbClr val="FF0000"/>
                </a:solidFill>
              </a:rPr>
              <a:t>avons verni </a:t>
            </a:r>
            <a:r>
              <a:rPr lang="fr-FR" sz="2600" dirty="0" smtClean="0"/>
              <a:t>l’intérieur </a:t>
            </a:r>
            <a:r>
              <a:rPr lang="fr-FR" sz="2600" dirty="0" smtClean="0"/>
              <a:t>des pots. Puis </a:t>
            </a:r>
            <a:r>
              <a:rPr lang="fr-FR" sz="2600" b="1" dirty="0" smtClean="0">
                <a:solidFill>
                  <a:srgbClr val="0070C0"/>
                </a:solidFill>
              </a:rPr>
              <a:t>nous</a:t>
            </a:r>
            <a:r>
              <a:rPr lang="fr-FR" sz="2600" dirty="0" smtClean="0"/>
              <a:t> </a:t>
            </a:r>
            <a:r>
              <a:rPr lang="fr-FR" sz="2600" b="1" dirty="0" smtClean="0">
                <a:solidFill>
                  <a:srgbClr val="FF0000"/>
                </a:solidFill>
              </a:rPr>
              <a:t>avons décoré</a:t>
            </a:r>
            <a:r>
              <a:rPr lang="fr-FR" sz="2600" dirty="0" smtClean="0"/>
              <a:t> </a:t>
            </a:r>
            <a:r>
              <a:rPr lang="fr-FR" sz="2600" dirty="0" smtClean="0"/>
              <a:t>ces pots avec de la peinture. </a:t>
            </a:r>
          </a:p>
          <a:p>
            <a:r>
              <a:rPr lang="fr-FR" sz="2600" dirty="0" smtClean="0"/>
              <a:t>2. </a:t>
            </a:r>
            <a:r>
              <a:rPr lang="fr-FR" sz="2600" b="1" dirty="0" smtClean="0">
                <a:solidFill>
                  <a:srgbClr val="0070C0"/>
                </a:solidFill>
              </a:rPr>
              <a:t>Nous</a:t>
            </a:r>
            <a:r>
              <a:rPr lang="fr-FR" sz="2600" dirty="0" smtClean="0"/>
              <a:t> </a:t>
            </a:r>
            <a:r>
              <a:rPr lang="fr-FR" sz="2600" b="1" dirty="0" smtClean="0">
                <a:solidFill>
                  <a:srgbClr val="FF0000"/>
                </a:solidFill>
              </a:rPr>
              <a:t>avons collé </a:t>
            </a:r>
            <a:r>
              <a:rPr lang="fr-FR" sz="2600" dirty="0" smtClean="0"/>
              <a:t>les </a:t>
            </a:r>
            <a:r>
              <a:rPr lang="fr-FR" sz="2600" dirty="0" smtClean="0"/>
              <a:t>bouchons au fond des pots. Avec l’épingle, </a:t>
            </a:r>
            <a:r>
              <a:rPr lang="fr-FR" sz="2600" b="1" dirty="0" smtClean="0">
                <a:solidFill>
                  <a:srgbClr val="0070C0"/>
                </a:solidFill>
              </a:rPr>
              <a:t>nous</a:t>
            </a:r>
            <a:r>
              <a:rPr lang="fr-FR" sz="2600" dirty="0" smtClean="0"/>
              <a:t> </a:t>
            </a:r>
            <a:r>
              <a:rPr lang="fr-FR" sz="2600" b="1" dirty="0" smtClean="0">
                <a:solidFill>
                  <a:srgbClr val="FF0000"/>
                </a:solidFill>
              </a:rPr>
              <a:t>avons percé </a:t>
            </a:r>
            <a:r>
              <a:rPr lang="fr-FR" sz="2600" dirty="0" smtClean="0"/>
              <a:t>le </a:t>
            </a:r>
            <a:r>
              <a:rPr lang="fr-FR" sz="2600" dirty="0" smtClean="0"/>
              <a:t>bouchon collé dans le petit pot, au centre. </a:t>
            </a:r>
            <a:r>
              <a:rPr lang="fr-FR" sz="2600" b="1" dirty="0" smtClean="0">
                <a:solidFill>
                  <a:srgbClr val="0070C0"/>
                </a:solidFill>
              </a:rPr>
              <a:t>Nous</a:t>
            </a:r>
            <a:r>
              <a:rPr lang="fr-FR" sz="2600" dirty="0" smtClean="0"/>
              <a:t> </a:t>
            </a:r>
            <a:r>
              <a:rPr lang="fr-FR" sz="2600" dirty="0" smtClean="0"/>
              <a:t>n’</a:t>
            </a:r>
            <a:r>
              <a:rPr lang="fr-FR" sz="2600" b="1" dirty="0" smtClean="0">
                <a:solidFill>
                  <a:srgbClr val="FF0000"/>
                </a:solidFill>
              </a:rPr>
              <a:t>avons</a:t>
            </a:r>
            <a:r>
              <a:rPr lang="fr-FR" sz="2600" dirty="0" smtClean="0"/>
              <a:t> pas </a:t>
            </a:r>
            <a:r>
              <a:rPr lang="fr-FR" sz="2600" b="1" dirty="0" smtClean="0">
                <a:solidFill>
                  <a:srgbClr val="FF0000"/>
                </a:solidFill>
              </a:rPr>
              <a:t>fait</a:t>
            </a:r>
            <a:r>
              <a:rPr lang="fr-FR" sz="2600" dirty="0" smtClean="0"/>
              <a:t> </a:t>
            </a:r>
            <a:r>
              <a:rPr lang="fr-FR" sz="2600" dirty="0" smtClean="0"/>
              <a:t>un trou trop gros car l’eau ne doit pas s’écouler trop vite. </a:t>
            </a:r>
          </a:p>
          <a:p>
            <a:r>
              <a:rPr lang="fr-FR" sz="2600" dirty="0" smtClean="0"/>
              <a:t>3. </a:t>
            </a:r>
            <a:r>
              <a:rPr lang="fr-FR" sz="2600" b="1" dirty="0" smtClean="0">
                <a:solidFill>
                  <a:srgbClr val="0070C0"/>
                </a:solidFill>
              </a:rPr>
              <a:t>Nous</a:t>
            </a:r>
            <a:r>
              <a:rPr lang="fr-FR" sz="2600" dirty="0" smtClean="0"/>
              <a:t> </a:t>
            </a:r>
            <a:r>
              <a:rPr lang="fr-FR" sz="2600" b="1" dirty="0" smtClean="0">
                <a:solidFill>
                  <a:srgbClr val="FF0000"/>
                </a:solidFill>
              </a:rPr>
              <a:t>avons tracé </a:t>
            </a:r>
            <a:r>
              <a:rPr lang="fr-FR" sz="2600" dirty="0" smtClean="0"/>
              <a:t>un </a:t>
            </a:r>
            <a:r>
              <a:rPr lang="fr-FR" sz="2600" dirty="0" smtClean="0"/>
              <a:t>trait noir vertical dans le petit pot. </a:t>
            </a:r>
            <a:r>
              <a:rPr lang="fr-FR" sz="2600" b="1" dirty="0" smtClean="0">
                <a:solidFill>
                  <a:srgbClr val="0070C0"/>
                </a:solidFill>
              </a:rPr>
              <a:t>Nous</a:t>
            </a:r>
            <a:r>
              <a:rPr lang="fr-FR" sz="2600" dirty="0" smtClean="0"/>
              <a:t> </a:t>
            </a:r>
            <a:r>
              <a:rPr lang="fr-FR" sz="2600" b="1" dirty="0" smtClean="0">
                <a:solidFill>
                  <a:srgbClr val="FF0000"/>
                </a:solidFill>
              </a:rPr>
              <a:t>avons posé </a:t>
            </a:r>
            <a:r>
              <a:rPr lang="fr-FR" sz="2600" dirty="0" smtClean="0"/>
              <a:t>ce </a:t>
            </a:r>
            <a:r>
              <a:rPr lang="fr-FR" sz="2600" dirty="0" smtClean="0"/>
              <a:t>pot sur l’autre, en utilisant les morceaux de bois. Nous le remplissons d’eau. </a:t>
            </a:r>
          </a:p>
          <a:p>
            <a:r>
              <a:rPr lang="fr-FR" sz="2600" dirty="0" smtClean="0"/>
              <a:t>4. Enfin, à l’aide de notre montre, nous marquons le niveau de l’eau, avec le feutre, toutes les demi-heures au fur et à mesure que l’eau s’écoule.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254</TotalTime>
  <Words>1665</Words>
  <Application>Microsoft Office PowerPoint</Application>
  <PresentationFormat>Affichage à l'écran (4:3)</PresentationFormat>
  <Paragraphs>77</Paragraphs>
  <Slides>11</Slides>
  <Notes>0</Notes>
  <HiddenSlides>0</HiddenSlides>
  <MMClips>0</MMClips>
  <ScaleCrop>false</ScaleCrop>
  <HeadingPairs>
    <vt:vector size="4" baseType="variant">
      <vt:variant>
        <vt:lpstr>Thème</vt:lpstr>
      </vt:variant>
      <vt:variant>
        <vt:i4>1</vt:i4>
      </vt:variant>
      <vt:variant>
        <vt:lpstr>Titres des diapositives</vt:lpstr>
      </vt:variant>
      <vt:variant>
        <vt:i4>11</vt:i4>
      </vt:variant>
    </vt:vector>
  </HeadingPairs>
  <TitlesOfParts>
    <vt:vector size="12"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admin</dc:creator>
  <cp:lastModifiedBy>admin</cp:lastModifiedBy>
  <cp:revision>21</cp:revision>
  <dcterms:created xsi:type="dcterms:W3CDTF">2019-08-27T10:27:45Z</dcterms:created>
  <dcterms:modified xsi:type="dcterms:W3CDTF">2020-12-29T16:30:19Z</dcterms:modified>
</cp:coreProperties>
</file>